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9"/>
  </p:notesMasterIdLst>
  <p:sldIdLst>
    <p:sldId id="256" r:id="rId2"/>
    <p:sldId id="258" r:id="rId3"/>
    <p:sldId id="260" r:id="rId4"/>
    <p:sldId id="268" r:id="rId5"/>
    <p:sldId id="269" r:id="rId6"/>
    <p:sldId id="270" r:id="rId7"/>
    <p:sldId id="272" r:id="rId8"/>
    <p:sldId id="274" r:id="rId9"/>
    <p:sldId id="275" r:id="rId10"/>
    <p:sldId id="271" r:id="rId11"/>
    <p:sldId id="277" r:id="rId12"/>
    <p:sldId id="278" r:id="rId13"/>
    <p:sldId id="280" r:id="rId14"/>
    <p:sldId id="281" r:id="rId15"/>
    <p:sldId id="283" r:id="rId16"/>
    <p:sldId id="284" r:id="rId17"/>
    <p:sldId id="286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07C5D9-80AD-424F-BA8E-4CEEBBB7304A}" type="datetimeFigureOut">
              <a:rPr lang="cs-CZ" smtClean="0"/>
              <a:t>15.12.2017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71615D-612F-4438-A176-E9202B8552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99402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71615D-612F-4438-A176-E9202B8552A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67034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71615D-612F-4438-A176-E9202B8552A9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28295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71615D-612F-4438-A176-E9202B8552A9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39832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71615D-612F-4438-A176-E9202B8552A9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8302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71615D-612F-4438-A176-E9202B8552A9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103382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71615D-612F-4438-A176-E9202B8552A9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76937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71615D-612F-4438-A176-E9202B8552A9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684819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71615D-612F-4438-A176-E9202B8552A9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559256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71615D-612F-4438-A176-E9202B8552A9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85577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71615D-612F-4438-A176-E9202B8552A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64880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71615D-612F-4438-A176-E9202B8552A9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40487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71615D-612F-4438-A176-E9202B8552A9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29352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71615D-612F-4438-A176-E9202B8552A9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65157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71615D-612F-4438-A176-E9202B8552A9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48833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71615D-612F-4438-A176-E9202B8552A9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16336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71615D-612F-4438-A176-E9202B8552A9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62167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71615D-612F-4438-A176-E9202B8552A9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41930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89213" y="2501158"/>
            <a:ext cx="8915399" cy="1146675"/>
          </a:xfrm>
        </p:spPr>
        <p:txBody>
          <a:bodyPr>
            <a:normAutofit/>
          </a:bodyPr>
          <a:lstStyle/>
          <a:p>
            <a:r>
              <a:rPr lang="cs-CZ" dirty="0" smtClean="0"/>
              <a:t>Projekt </a:t>
            </a:r>
            <a:r>
              <a:rPr lang="cs-CZ" dirty="0" smtClean="0"/>
              <a:t>OP VVV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89213" y="4118476"/>
            <a:ext cx="8915399" cy="1126283"/>
          </a:xfrm>
        </p:spPr>
        <p:txBody>
          <a:bodyPr>
            <a:normAutofit/>
          </a:bodyPr>
          <a:lstStyle/>
          <a:p>
            <a:r>
              <a:rPr lang="cs-CZ" sz="2000" b="1" dirty="0"/>
              <a:t>Rozvoj vzdělávací a dalších činností a podpora kvality na VŠE v Praze </a:t>
            </a:r>
            <a:r>
              <a:rPr lang="cs-CZ" sz="2000" dirty="0" err="1"/>
              <a:t>reg</a:t>
            </a:r>
            <a:r>
              <a:rPr lang="cs-CZ" sz="2000" dirty="0"/>
              <a:t>. č. CZ.02.2.69/0.0/0.0/16_015/0002342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C3C49-3C03-4796-A980-5ABA8DB787BA}" type="datetime1">
              <a:rPr lang="en-US" smtClean="0"/>
              <a:t>12/15/2017</a:t>
            </a:fld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9D2554C8-6336-44E7-BD86-1E5BE75B66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6115" y="5419898"/>
            <a:ext cx="6479771" cy="1438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8154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1613647" y="560294"/>
            <a:ext cx="9894248" cy="4130722"/>
          </a:xfrm>
        </p:spPr>
        <p:txBody>
          <a:bodyPr/>
          <a:lstStyle/>
          <a:p>
            <a:r>
              <a:rPr lang="cs-CZ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Indikátor</a:t>
            </a:r>
            <a:r>
              <a:rPr lang="cs-CZ" sz="1600" dirty="0"/>
              <a:t>: </a:t>
            </a:r>
            <a:r>
              <a:rPr lang="cs-CZ" sz="1600" dirty="0" smtClean="0"/>
              <a:t>není</a:t>
            </a:r>
            <a:endParaRPr lang="cs-CZ" sz="1600" dirty="0"/>
          </a:p>
          <a:p>
            <a:r>
              <a:rPr lang="cs-CZ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Výstup</a:t>
            </a:r>
            <a:r>
              <a:rPr lang="cs-CZ" sz="1600" dirty="0"/>
              <a:t>: </a:t>
            </a:r>
            <a:endParaRPr lang="cs-CZ" sz="1600" dirty="0" smtClean="0"/>
          </a:p>
          <a:p>
            <a:pPr lvl="1"/>
            <a:r>
              <a:rPr lang="cs-CZ" dirty="0" smtClean="0"/>
              <a:t>20 </a:t>
            </a:r>
            <a:r>
              <a:rPr lang="cs-CZ" dirty="0"/>
              <a:t>kopií </a:t>
            </a:r>
            <a:r>
              <a:rPr lang="cs-CZ" dirty="0" smtClean="0"/>
              <a:t>nového </a:t>
            </a:r>
            <a:r>
              <a:rPr lang="cs-CZ" dirty="0"/>
              <a:t>softwaru (pro simulace jazykové kompetence a </a:t>
            </a:r>
            <a:r>
              <a:rPr lang="cs-CZ" dirty="0" smtClean="0"/>
              <a:t>PIS)</a:t>
            </a:r>
          </a:p>
          <a:p>
            <a:pPr lvl="1"/>
            <a:r>
              <a:rPr lang="cs-CZ" dirty="0" smtClean="0"/>
              <a:t>1.000 </a:t>
            </a:r>
            <a:r>
              <a:rPr lang="cs-CZ" dirty="0"/>
              <a:t>nově vytvořených studijních pomůcek, materiálů a distančních opor (jedná se např. o případové studie, skripta, e-</a:t>
            </a:r>
            <a:r>
              <a:rPr lang="cs-CZ" dirty="0" err="1"/>
              <a:t>learningové</a:t>
            </a:r>
            <a:r>
              <a:rPr lang="cs-CZ" dirty="0"/>
              <a:t> kurzy, podklady k diskuzím, manažerské hry, simulace reálných problémů, multimediální </a:t>
            </a:r>
            <a:r>
              <a:rPr lang="cs-CZ" dirty="0" smtClean="0"/>
              <a:t>pomůcky, </a:t>
            </a:r>
            <a:r>
              <a:rPr lang="cs-CZ" dirty="0"/>
              <a:t>nové studijní materiály v </a:t>
            </a:r>
            <a:r>
              <a:rPr lang="cs-CZ" dirty="0" smtClean="0"/>
              <a:t>angličtině)</a:t>
            </a:r>
          </a:p>
          <a:p>
            <a:pPr lvl="1"/>
            <a:r>
              <a:rPr lang="cs-CZ" dirty="0" smtClean="0"/>
              <a:t>10 </a:t>
            </a:r>
            <a:r>
              <a:rPr lang="cs-CZ" dirty="0"/>
              <a:t>kopií </a:t>
            </a:r>
            <a:r>
              <a:rPr lang="cs-CZ" dirty="0" smtClean="0"/>
              <a:t>nového </a:t>
            </a:r>
            <a:r>
              <a:rPr lang="cs-CZ" dirty="0"/>
              <a:t>softwaru (e-</a:t>
            </a:r>
            <a:r>
              <a:rPr lang="cs-CZ" dirty="0" err="1"/>
              <a:t>learning</a:t>
            </a:r>
            <a:r>
              <a:rPr lang="cs-CZ" dirty="0"/>
              <a:t>) 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83229-3694-4C0D-9C26-71C960423776}" type="datetime1">
              <a:rPr lang="en-US" smtClean="0"/>
              <a:t>12/15/2017</a:t>
            </a:fld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613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1627094" y="573740"/>
            <a:ext cx="9985095" cy="628425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KA07 Podpora spolupráce s </a:t>
            </a:r>
            <a:r>
              <a:rPr lang="cs-CZ" b="1" dirty="0" err="1" smtClean="0">
                <a:solidFill>
                  <a:schemeClr val="accent1">
                    <a:lumMod val="75000"/>
                  </a:schemeClr>
                </a:solidFill>
              </a:rPr>
              <a:t>Alumni</a:t>
            </a:r>
            <a:endParaRPr lang="cs-CZ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cs-CZ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Zapojené osoby</a:t>
            </a:r>
            <a:r>
              <a:rPr lang="cs-CZ" sz="1600" dirty="0" smtClean="0"/>
              <a:t>: </a:t>
            </a:r>
            <a:r>
              <a:rPr lang="cs-CZ" sz="1600" dirty="0" err="1" smtClean="0"/>
              <a:t>Luštický</a:t>
            </a:r>
            <a:r>
              <a:rPr lang="cs-CZ" sz="1600" dirty="0" smtClean="0"/>
              <a:t>, Pernicová</a:t>
            </a:r>
          </a:p>
          <a:p>
            <a:r>
              <a:rPr lang="cs-CZ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Harmonogram</a:t>
            </a:r>
            <a:r>
              <a:rPr lang="cs-CZ" sz="1600" dirty="0" smtClean="0"/>
              <a:t>: 7/2017 – 12/2022</a:t>
            </a:r>
          </a:p>
          <a:p>
            <a:r>
              <a:rPr lang="cs-CZ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Popis</a:t>
            </a:r>
            <a:r>
              <a:rPr lang="cs-CZ" sz="1600" dirty="0" smtClean="0"/>
              <a:t>: </a:t>
            </a:r>
            <a:r>
              <a:rPr lang="cs-CZ" sz="1600" dirty="0"/>
              <a:t>sdílení funkčních mechanismů, organizace akcí (setkávání studentů, pedagogů a úspěšných absolventů), spolupráce na tvorbě databáze uplatnění absolventů, zajištění kontaktu s absolventy, sběr informací od absolventů, příprava fakultní nadstavby vztahů s absolventy </a:t>
            </a:r>
            <a:endParaRPr lang="cs-CZ" sz="1600" dirty="0" smtClean="0"/>
          </a:p>
          <a:p>
            <a:r>
              <a:rPr lang="cs-CZ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Cíl</a:t>
            </a:r>
            <a:r>
              <a:rPr lang="cs-CZ" sz="1600" dirty="0" smtClean="0"/>
              <a:t>: vytvořit zlepšení nástroje pro zpětnou vazbu VŠ týkající se úspěšnosti jejich absolventů, spolupráce s nimi a zavést postupy umožňující aktivní zapojení absolventů do prvků řízení studijních procesů; aktivita se zaměřuje na vytvoření klubů </a:t>
            </a:r>
            <a:r>
              <a:rPr lang="cs-CZ" sz="1600" dirty="0" err="1" smtClean="0"/>
              <a:t>Alumni</a:t>
            </a:r>
            <a:r>
              <a:rPr lang="cs-CZ" sz="1600" dirty="0" smtClean="0"/>
              <a:t> a na stimulaci jejich činnosti, sběr dat/zpětné vazby od absolventů, sběr dat od firem a trhu práce, podporu komunikace s </a:t>
            </a:r>
            <a:r>
              <a:rPr lang="cs-CZ" sz="1600" dirty="0" err="1" smtClean="0"/>
              <a:t>Alumni</a:t>
            </a:r>
            <a:r>
              <a:rPr lang="cs-CZ" sz="1600" dirty="0" smtClean="0"/>
              <a:t> a získání zkušeností ze </a:t>
            </a:r>
            <a:r>
              <a:rPr lang="cs-CZ" sz="1600" dirty="0" smtClean="0"/>
              <a:t>zahraničí</a:t>
            </a:r>
          </a:p>
          <a:p>
            <a:r>
              <a:rPr lang="cs-CZ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Dílčí aktivity</a:t>
            </a:r>
            <a:r>
              <a:rPr lang="cs-CZ" sz="1600" dirty="0"/>
              <a:t>: </a:t>
            </a:r>
          </a:p>
          <a:p>
            <a:pPr lvl="1"/>
            <a:r>
              <a:rPr lang="cs-CZ" dirty="0"/>
              <a:t>Spolupráce na vytvoření systému sledování uplatnitelnosti absolventů a uplatnitelnosti znalostí získaných během studia, tvorba a správa interní databáze absolventů s aktuálními informacemi o jejich pracovním uplatnění (2017-2022)</a:t>
            </a:r>
          </a:p>
          <a:p>
            <a:pPr lvl="1"/>
            <a:r>
              <a:rPr lang="cs-CZ" dirty="0"/>
              <a:t>Analýza informací získaných od absolventů (2018-2022)</a:t>
            </a:r>
          </a:p>
          <a:p>
            <a:pPr lvl="1"/>
            <a:r>
              <a:rPr lang="cs-CZ" dirty="0"/>
              <a:t>Organizace pravidelných setkávání akademických pracovníků s absolventy na půdě fakulty (2017-2022)</a:t>
            </a:r>
          </a:p>
          <a:p>
            <a:pPr lvl="1"/>
            <a:r>
              <a:rPr lang="cs-CZ" dirty="0"/>
              <a:t>Organizace setkávání úspěšných absolventů se studenty za účelem sdílení zkušeností z praxe (2018-2022)</a:t>
            </a:r>
          </a:p>
          <a:p>
            <a:pPr lvl="1"/>
            <a:r>
              <a:rPr lang="cs-CZ" dirty="0"/>
              <a:t>Získávání zkušeností s prací s absolventy v tuzemsku a zahraničí (2017-2018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83229-3694-4C0D-9C26-71C960423776}" type="datetime1">
              <a:rPr lang="en-US" smtClean="0"/>
              <a:t>12/15/2017</a:t>
            </a:fld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0246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1613647" y="560294"/>
            <a:ext cx="9894248" cy="6297706"/>
          </a:xfrm>
        </p:spPr>
        <p:txBody>
          <a:bodyPr>
            <a:noAutofit/>
          </a:bodyPr>
          <a:lstStyle/>
          <a:p>
            <a:r>
              <a:rPr lang="cs-CZ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Indikátor</a:t>
            </a:r>
            <a:r>
              <a:rPr lang="cs-CZ" sz="1600" dirty="0"/>
              <a:t>: 1 interní databáze uplatnitelnosti absolventů; 2 podpoření </a:t>
            </a:r>
            <a:r>
              <a:rPr lang="cs-CZ" sz="1600" dirty="0" smtClean="0"/>
              <a:t>pracovníci</a:t>
            </a:r>
          </a:p>
          <a:p>
            <a:r>
              <a:rPr lang="cs-CZ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Výstup</a:t>
            </a:r>
            <a:r>
              <a:rPr lang="cs-CZ" sz="1600" dirty="0"/>
              <a:t>: </a:t>
            </a:r>
          </a:p>
          <a:p>
            <a:pPr lvl="1"/>
            <a:r>
              <a:rPr lang="cs-CZ" dirty="0"/>
              <a:t>5 formálních (např. přednášek) a neformálních akcí s absolventy, které budou probíhat v letech 2017–2022 </a:t>
            </a:r>
          </a:p>
          <a:p>
            <a:pPr lvl="1"/>
            <a:r>
              <a:rPr lang="cs-CZ" dirty="0"/>
              <a:t>5 akcí na podporu setkávání studentů s úspěšnými absolventy, které budou probíhat v letech 2018–2022</a:t>
            </a:r>
          </a:p>
          <a:p>
            <a:pPr lvl="1"/>
            <a:r>
              <a:rPr lang="cs-CZ" dirty="0"/>
              <a:t>fakultní nadstavba systému VŠE pro analýzu adaptace absolventů na trhu práce a přenos analýzy do řízení vzdělávacích procesů (pilotní verze 12/2018, plná verze 12/2020, přenos do řízení vzdělávacích procesů 1/2019–9/2022)</a:t>
            </a:r>
          </a:p>
          <a:p>
            <a:pPr lvl="1"/>
            <a:r>
              <a:rPr lang="cs-CZ" dirty="0"/>
              <a:t>nový fakultní dotazník při promocích (6/2018, aktualizace 6/2019 a 6/2022) a analýza výsledků (7/2017–9/2022)</a:t>
            </a:r>
          </a:p>
          <a:p>
            <a:pPr lvl="1"/>
            <a:r>
              <a:rPr lang="cs-CZ" dirty="0"/>
              <a:t>on-line dotazníky po 2–3 letech u absolventů a analýza výsledků (9/2019–9/2022)</a:t>
            </a:r>
          </a:p>
          <a:p>
            <a:pPr lvl="1"/>
            <a:r>
              <a:rPr lang="cs-CZ" dirty="0"/>
              <a:t>vznik a rozvoj komunikačních kanálů u každé z komunit (</a:t>
            </a:r>
            <a:r>
              <a:rPr lang="cs-CZ" dirty="0" err="1"/>
              <a:t>Facebook</a:t>
            </a:r>
            <a:r>
              <a:rPr lang="cs-CZ" dirty="0"/>
              <a:t>, </a:t>
            </a:r>
            <a:r>
              <a:rPr lang="cs-CZ" dirty="0" err="1"/>
              <a:t>LinkedIN</a:t>
            </a:r>
            <a:r>
              <a:rPr lang="cs-CZ" dirty="0"/>
              <a:t>, web, email) a zajištění obsahu na míru absolventům</a:t>
            </a:r>
          </a:p>
          <a:p>
            <a:pPr lvl="1"/>
            <a:r>
              <a:rPr lang="cs-CZ" dirty="0"/>
              <a:t>zajištění vytvoření fakultní webové stránky pro absolventy </a:t>
            </a:r>
          </a:p>
          <a:p>
            <a:endParaRPr lang="cs-CZ" sz="16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83229-3694-4C0D-9C26-71C960423776}" type="datetime1">
              <a:rPr lang="en-US" smtClean="0"/>
              <a:t>12/15/2017</a:t>
            </a:fld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3638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1613647" y="560293"/>
            <a:ext cx="9894248" cy="629770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KA08 Internacionalizace</a:t>
            </a:r>
          </a:p>
          <a:p>
            <a:r>
              <a:rPr lang="cs-CZ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Zapojené osoby</a:t>
            </a:r>
            <a:r>
              <a:rPr lang="cs-CZ" sz="1600" dirty="0" smtClean="0"/>
              <a:t>: </a:t>
            </a:r>
            <a:r>
              <a:rPr lang="cs-CZ" sz="1600" dirty="0" err="1" smtClean="0"/>
              <a:t>Luštický</a:t>
            </a:r>
            <a:r>
              <a:rPr lang="cs-CZ" sz="1600" dirty="0" smtClean="0"/>
              <a:t>, Gunina</a:t>
            </a:r>
          </a:p>
          <a:p>
            <a:r>
              <a:rPr lang="cs-CZ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Harmonogram</a:t>
            </a:r>
            <a:r>
              <a:rPr lang="cs-CZ" sz="1600" dirty="0" smtClean="0"/>
              <a:t>: 7/2017 – 12/2022</a:t>
            </a:r>
          </a:p>
          <a:p>
            <a:r>
              <a:rPr lang="cs-CZ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Popis</a:t>
            </a:r>
            <a:r>
              <a:rPr lang="cs-CZ" sz="1600" dirty="0" smtClean="0"/>
              <a:t>: </a:t>
            </a:r>
            <a:r>
              <a:rPr lang="cs-CZ" sz="1600" dirty="0"/>
              <a:t>administrativní a technická podpora zahraničních </a:t>
            </a:r>
            <a:r>
              <a:rPr lang="cs-CZ" sz="1600" dirty="0" smtClean="0"/>
              <a:t>mobilit; </a:t>
            </a:r>
            <a:r>
              <a:rPr lang="cs-CZ" sz="1600" dirty="0"/>
              <a:t>odborná garance zaměstnaneckých i studentských zahraničních mobilit, komunikace se zahraničními partnery </a:t>
            </a:r>
            <a:endParaRPr lang="cs-CZ" sz="1600" dirty="0" smtClean="0"/>
          </a:p>
          <a:p>
            <a:r>
              <a:rPr lang="cs-CZ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Cíl</a:t>
            </a:r>
            <a:r>
              <a:rPr lang="cs-CZ" sz="1600" dirty="0" smtClean="0"/>
              <a:t>: zvýšení počtu zahraničních mobilit studentů i zaměstnanců, podpora zájmu zahraničních studentů o studium na VŠE a navázání dalších zahraničních </a:t>
            </a:r>
            <a:r>
              <a:rPr lang="cs-CZ" sz="1600" dirty="0" smtClean="0"/>
              <a:t>partnerství</a:t>
            </a:r>
          </a:p>
          <a:p>
            <a:r>
              <a:rPr lang="cs-CZ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Dílčí aktivity</a:t>
            </a:r>
            <a:r>
              <a:rPr lang="cs-CZ" sz="1600" dirty="0"/>
              <a:t>:</a:t>
            </a:r>
          </a:p>
          <a:p>
            <a:pPr lvl="1"/>
            <a:r>
              <a:rPr lang="cs-CZ" dirty="0"/>
              <a:t>realizace akce International </a:t>
            </a:r>
            <a:r>
              <a:rPr lang="cs-CZ" dirty="0" err="1"/>
              <a:t>Days</a:t>
            </a:r>
            <a:r>
              <a:rPr lang="cs-CZ" dirty="0"/>
              <a:t> pro podporu a propagaci mezinárodní mobility studentů</a:t>
            </a:r>
          </a:p>
          <a:p>
            <a:pPr lvl="1"/>
            <a:r>
              <a:rPr lang="cs-CZ" dirty="0"/>
              <a:t>účast na akcích typu International </a:t>
            </a:r>
            <a:r>
              <a:rPr lang="cs-CZ" dirty="0" err="1"/>
              <a:t>Staff</a:t>
            </a:r>
            <a:r>
              <a:rPr lang="cs-CZ" dirty="0"/>
              <a:t> </a:t>
            </a:r>
            <a:r>
              <a:rPr lang="cs-CZ" dirty="0" err="1"/>
              <a:t>Week</a:t>
            </a:r>
            <a:r>
              <a:rPr lang="cs-CZ" dirty="0"/>
              <a:t> v zahraničí</a:t>
            </a:r>
          </a:p>
          <a:p>
            <a:pPr lvl="1"/>
            <a:r>
              <a:rPr lang="cs-CZ" dirty="0"/>
              <a:t>přenos zkušeností vyjíždějících studentů a akademiků k dalším členům akademické obce</a:t>
            </a:r>
          </a:p>
          <a:p>
            <a:pPr lvl="1"/>
            <a:r>
              <a:rPr lang="cs-CZ" dirty="0"/>
              <a:t>prezentace možností mobility pro pracovníky a studenty fakulty – spolupráce s Oddělením zahraničních styků </a:t>
            </a:r>
          </a:p>
          <a:p>
            <a:pPr lvl="1"/>
            <a:r>
              <a:rPr lang="cs-CZ" dirty="0"/>
              <a:t>administrativní podpora akademickým pracovníkům při zajištění zahraničního pobytu</a:t>
            </a:r>
          </a:p>
          <a:p>
            <a:pPr lvl="1"/>
            <a:r>
              <a:rPr lang="cs-CZ" dirty="0"/>
              <a:t>navázání bilaterální spolupráce se zahraničními partnery v oblasti studentské a akademické mobility</a:t>
            </a:r>
          </a:p>
          <a:p>
            <a:r>
              <a:rPr lang="cs-CZ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Indikátor</a:t>
            </a:r>
            <a:r>
              <a:rPr lang="cs-CZ" sz="1600" dirty="0"/>
              <a:t>: 4 podpořené spolupráce, resp. 4 podpoření pracovníci</a:t>
            </a:r>
          </a:p>
          <a:p>
            <a:endParaRPr lang="cs-CZ" sz="1600" dirty="0" smtClean="0"/>
          </a:p>
          <a:p>
            <a:endParaRPr lang="cs-CZ" sz="1600" dirty="0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83229-3694-4C0D-9C26-71C960423776}" type="datetime1">
              <a:rPr lang="en-US" smtClean="0"/>
              <a:t>12/15/2017</a:t>
            </a:fld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36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1613647" y="533399"/>
            <a:ext cx="9783389" cy="4117075"/>
          </a:xfrm>
        </p:spPr>
        <p:txBody>
          <a:bodyPr>
            <a:noAutofit/>
          </a:bodyPr>
          <a:lstStyle/>
          <a:p>
            <a:r>
              <a:rPr lang="cs-CZ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Výstup</a:t>
            </a:r>
            <a:r>
              <a:rPr lang="cs-CZ" sz="1600" dirty="0"/>
              <a:t>: </a:t>
            </a:r>
          </a:p>
          <a:p>
            <a:pPr lvl="1"/>
            <a:r>
              <a:rPr lang="cs-CZ" dirty="0"/>
              <a:t>5 International </a:t>
            </a:r>
            <a:r>
              <a:rPr lang="cs-CZ" dirty="0" err="1"/>
              <a:t>Days</a:t>
            </a:r>
            <a:r>
              <a:rPr lang="cs-CZ" dirty="0"/>
              <a:t>, tj. akce cílená na sdílení zkušeností a podporu mobilit (1x ročně v letech 2017-2021)</a:t>
            </a:r>
          </a:p>
          <a:p>
            <a:pPr lvl="1"/>
            <a:r>
              <a:rPr lang="cs-CZ" dirty="0"/>
              <a:t>10 uspořádaných workshopy a přednášky pro podporu přenosu zkušeností a větší informovanost (2017-2021)</a:t>
            </a:r>
          </a:p>
          <a:p>
            <a:pPr lvl="1"/>
            <a:r>
              <a:rPr lang="cs-CZ" dirty="0"/>
              <a:t>4 navázané spolupráce se zahraničními univerzitami a dalšími subjekty (2018-2021)</a:t>
            </a:r>
          </a:p>
          <a:p>
            <a:pPr lvl="1"/>
            <a:r>
              <a:rPr lang="cs-CZ" dirty="0"/>
              <a:t>4 účasti zaměstnanců na akcích International </a:t>
            </a:r>
            <a:r>
              <a:rPr lang="cs-CZ" dirty="0" err="1"/>
              <a:t>Staff</a:t>
            </a:r>
            <a:r>
              <a:rPr lang="cs-CZ" dirty="0"/>
              <a:t> </a:t>
            </a:r>
            <a:r>
              <a:rPr lang="cs-CZ" dirty="0" err="1"/>
              <a:t>Week</a:t>
            </a:r>
            <a:r>
              <a:rPr lang="cs-CZ" dirty="0"/>
              <a:t> (1x ročně v letech 2018–2021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83229-3694-4C0D-9C26-71C960423776}" type="datetime1">
              <a:rPr lang="en-US" smtClean="0"/>
              <a:t>12/15/2017</a:t>
            </a:fld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8762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1613647" y="587187"/>
            <a:ext cx="9894248" cy="627081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KA10 Tvorba systému řízení a zvyšování kvality, příprava akreditací</a:t>
            </a:r>
          </a:p>
          <a:p>
            <a:r>
              <a:rPr lang="cs-CZ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Zapojené osoby</a:t>
            </a:r>
            <a:r>
              <a:rPr lang="cs-CZ" sz="1600" dirty="0" smtClean="0"/>
              <a:t>: Kincl, Novák, </a:t>
            </a:r>
            <a:r>
              <a:rPr lang="cs-CZ" sz="1600" dirty="0" smtClean="0"/>
              <a:t>Expert </a:t>
            </a:r>
            <a:r>
              <a:rPr lang="cs-CZ" sz="1600" dirty="0"/>
              <a:t>– člen rady kvality </a:t>
            </a:r>
            <a:r>
              <a:rPr lang="cs-CZ" sz="1600" dirty="0" smtClean="0"/>
              <a:t>FMJH, </a:t>
            </a:r>
            <a:r>
              <a:rPr lang="cs-CZ" sz="1600" dirty="0" smtClean="0"/>
              <a:t>Hiršová, Balgová</a:t>
            </a:r>
          </a:p>
          <a:p>
            <a:r>
              <a:rPr lang="cs-CZ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Harmonogram</a:t>
            </a:r>
            <a:r>
              <a:rPr lang="cs-CZ" sz="1600" dirty="0" smtClean="0"/>
              <a:t>: 7/2017 – 12/2022</a:t>
            </a:r>
          </a:p>
          <a:p>
            <a:r>
              <a:rPr lang="cs-CZ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Popis</a:t>
            </a:r>
            <a:r>
              <a:rPr lang="cs-CZ" sz="1600" dirty="0"/>
              <a:t>: provedení analýz stávajícího systému péče o lidské zdroje, návrh a implementace úprav do stávajícího systému péče o lidské </a:t>
            </a:r>
            <a:r>
              <a:rPr lang="cs-CZ" sz="1600" dirty="0" smtClean="0"/>
              <a:t>zdroje; </a:t>
            </a:r>
            <a:r>
              <a:rPr lang="cs-CZ" sz="1600" dirty="0"/>
              <a:t>spolupráce na tvorbě systému zajišťování a hodnocení kvality na VŠE a podpora jeho implementace na </a:t>
            </a:r>
            <a:r>
              <a:rPr lang="cs-CZ" sz="1600" dirty="0" smtClean="0"/>
              <a:t>FMJH ; dohled </a:t>
            </a:r>
            <a:r>
              <a:rPr lang="cs-CZ" sz="1600" dirty="0"/>
              <a:t>na správnou implementaci systému zjišťování a hodnocení kvality na úrovni vedení fakulty a jeho nekonfliktnost s již existujícími interními předpisy </a:t>
            </a:r>
            <a:endParaRPr lang="cs-CZ" sz="1600" dirty="0" smtClean="0"/>
          </a:p>
          <a:p>
            <a:r>
              <a:rPr lang="cs-CZ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Cíl</a:t>
            </a:r>
            <a:r>
              <a:rPr lang="cs-CZ" sz="1600" dirty="0"/>
              <a:t>: posílení vůdčí pozice VŠE ve vzdělávací oblasti Ekonomické obory ve střední Evropě zavedením provázaného systému řízení a zvyšování kvality, který vychází z mezinárodně ověřených postupů a principů; rozvoj lidských zdrojů a následný přenos jejich kompetencí na širší okruh akademických </a:t>
            </a:r>
            <a:r>
              <a:rPr lang="cs-CZ" sz="1600" dirty="0" smtClean="0"/>
              <a:t>pracovníků</a:t>
            </a:r>
          </a:p>
          <a:p>
            <a:r>
              <a:rPr lang="cs-CZ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Dílčí aktivity</a:t>
            </a:r>
            <a:r>
              <a:rPr lang="cs-CZ" sz="1600" dirty="0"/>
              <a:t>: </a:t>
            </a:r>
          </a:p>
          <a:p>
            <a:pPr lvl="1"/>
            <a:r>
              <a:rPr lang="cs-CZ" dirty="0"/>
              <a:t>vytvoření systému systematické péče o lidské zdroje, získávání zkušeností s péčí o rozvoj akademických pracovníků v tuzemsku a zahraničí (2017-2020)</a:t>
            </a:r>
          </a:p>
          <a:p>
            <a:pPr lvl="1"/>
            <a:r>
              <a:rPr lang="cs-CZ" dirty="0"/>
              <a:t>provázání systému péče o lidské zdroje s monitoringem kvality a systémem hodnocení (2020-2022)</a:t>
            </a:r>
          </a:p>
          <a:p>
            <a:pPr lvl="1"/>
            <a:r>
              <a:rPr lang="cs-CZ" dirty="0"/>
              <a:t>účast na školeních a seminářích k akreditačnímu procesu (2017-2019)</a:t>
            </a:r>
          </a:p>
          <a:p>
            <a:pPr lvl="1"/>
            <a:r>
              <a:rPr lang="cs-CZ" dirty="0"/>
              <a:t>analýza připravenosti vnitřního prostředí fakulty, včetně analýzy procesů a jejich dokumentace (2017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83229-3694-4C0D-9C26-71C960423776}" type="datetime1">
              <a:rPr lang="en-US" smtClean="0"/>
              <a:t>12/15/2017</a:t>
            </a:fld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472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1613647" y="560293"/>
            <a:ext cx="9894248" cy="6297707"/>
          </a:xfrm>
        </p:spPr>
        <p:txBody>
          <a:bodyPr>
            <a:noAutofit/>
          </a:bodyPr>
          <a:lstStyle/>
          <a:p>
            <a:pPr lvl="1"/>
            <a:r>
              <a:rPr lang="cs-CZ" dirty="0"/>
              <a:t>návrh nezbytných procesních změn v kontextu požadavků akreditace (2018)</a:t>
            </a:r>
          </a:p>
          <a:p>
            <a:pPr lvl="1"/>
            <a:r>
              <a:rPr lang="cs-CZ" dirty="0"/>
              <a:t>vytvoření procesních dokumentů dle požadavků akreditace a jejich překlad do angličtiny (2019</a:t>
            </a:r>
            <a:r>
              <a:rPr lang="cs-CZ" dirty="0" smtClean="0"/>
              <a:t>)</a:t>
            </a:r>
          </a:p>
          <a:p>
            <a:pPr lvl="1"/>
            <a:r>
              <a:rPr lang="cs-CZ" dirty="0"/>
              <a:t>návrh změn v péči o lidské zdroje, sledování kvality a systému hodnocení v souladu s požadavky akreditace a zjištěným stavem vnitřního prostředí (2019-2022</a:t>
            </a:r>
            <a:r>
              <a:rPr lang="cs-CZ" dirty="0" smtClean="0"/>
              <a:t>)</a:t>
            </a:r>
          </a:p>
          <a:p>
            <a:r>
              <a:rPr lang="cs-CZ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Indikátor</a:t>
            </a:r>
            <a:r>
              <a:rPr lang="cs-CZ" sz="1600" dirty="0"/>
              <a:t>: </a:t>
            </a:r>
          </a:p>
          <a:p>
            <a:pPr lvl="1"/>
            <a:r>
              <a:rPr lang="cs-CZ" dirty="0"/>
              <a:t>1 analýza fungování  systému péče o lidské zdroje</a:t>
            </a:r>
          </a:p>
          <a:p>
            <a:pPr lvl="1"/>
            <a:r>
              <a:rPr lang="cs-CZ" dirty="0"/>
              <a:t>1 směrnice systému péče o lidské zdroje</a:t>
            </a:r>
          </a:p>
          <a:p>
            <a:pPr lvl="1"/>
            <a:r>
              <a:rPr lang="cs-CZ" dirty="0"/>
              <a:t>1 plán rozvoje lidských zdrojů na FMJH</a:t>
            </a:r>
          </a:p>
          <a:p>
            <a:r>
              <a:rPr lang="cs-CZ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Výstup</a:t>
            </a:r>
            <a:r>
              <a:rPr lang="cs-CZ" sz="1600" dirty="0"/>
              <a:t>: </a:t>
            </a:r>
          </a:p>
          <a:p>
            <a:pPr lvl="1"/>
            <a:r>
              <a:rPr lang="cs-CZ" dirty="0"/>
              <a:t>1 analýza fungování  systému péče o lidské zdroje</a:t>
            </a:r>
          </a:p>
          <a:p>
            <a:pPr lvl="1"/>
            <a:r>
              <a:rPr lang="cs-CZ" dirty="0"/>
              <a:t>1 směrnice systému péče o lidské zdroje a jejich rozvoj</a:t>
            </a:r>
          </a:p>
          <a:p>
            <a:pPr lvl="1"/>
            <a:r>
              <a:rPr lang="cs-CZ" dirty="0"/>
              <a:t>1 plán rozvoje lidských zdrojů na FMJH (složen z cca 25 dílčích osobních plánů rozvoje)           </a:t>
            </a:r>
          </a:p>
          <a:p>
            <a:pPr marL="457200" lvl="1" indent="0">
              <a:buNone/>
            </a:pPr>
            <a:endParaRPr lang="cs-CZ" dirty="0"/>
          </a:p>
          <a:p>
            <a:endParaRPr lang="cs-CZ" dirty="0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83229-3694-4C0D-9C26-71C960423776}" type="datetime1">
              <a:rPr lang="en-US" smtClean="0"/>
              <a:t>12/15/2017</a:t>
            </a:fld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291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1613647" y="546846"/>
            <a:ext cx="9894248" cy="631115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KA11 Efektivní a projektové řízení</a:t>
            </a:r>
          </a:p>
          <a:p>
            <a:r>
              <a:rPr lang="cs-CZ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Zapojené osoby</a:t>
            </a:r>
            <a:r>
              <a:rPr lang="cs-CZ" sz="1600" dirty="0" smtClean="0"/>
              <a:t>: Bednářová, </a:t>
            </a:r>
            <a:r>
              <a:rPr lang="cs-CZ" sz="1600" dirty="0" smtClean="0"/>
              <a:t>Vetýšková</a:t>
            </a:r>
            <a:endParaRPr lang="cs-CZ" sz="1600" dirty="0" smtClean="0"/>
          </a:p>
          <a:p>
            <a:r>
              <a:rPr lang="cs-CZ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Harmonogram</a:t>
            </a:r>
            <a:r>
              <a:rPr lang="cs-CZ" sz="1600" dirty="0" smtClean="0"/>
              <a:t>: 7/2017 – 12/2022</a:t>
            </a:r>
          </a:p>
          <a:p>
            <a:r>
              <a:rPr lang="cs-CZ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Popis</a:t>
            </a:r>
            <a:r>
              <a:rPr lang="cs-CZ" sz="1600" dirty="0" smtClean="0"/>
              <a:t>: </a:t>
            </a:r>
            <a:r>
              <a:rPr lang="cs-CZ" sz="1600" dirty="0"/>
              <a:t>analýza dotačních příležitostí pro </a:t>
            </a:r>
            <a:r>
              <a:rPr lang="cs-CZ" sz="1600" dirty="0" smtClean="0"/>
              <a:t>FMJH a </a:t>
            </a:r>
            <a:r>
              <a:rPr lang="cs-CZ" sz="1600" dirty="0"/>
              <a:t>spolupráce na rozvoji systému řízení projektů na fakultní </a:t>
            </a:r>
            <a:r>
              <a:rPr lang="cs-CZ" sz="1600" dirty="0" smtClean="0"/>
              <a:t>úrovni; </a:t>
            </a:r>
            <a:r>
              <a:rPr lang="cs-CZ" sz="1600" dirty="0"/>
              <a:t>podpora proděkana pro rozvoj a vnější vztahy, komunikace se zahraničními partnery fakulty, příprava partnerských a bilaterálních dohod </a:t>
            </a:r>
            <a:endParaRPr lang="cs-CZ" sz="1600" dirty="0" smtClean="0"/>
          </a:p>
          <a:p>
            <a:r>
              <a:rPr lang="cs-CZ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Cíl</a:t>
            </a:r>
            <a:r>
              <a:rPr lang="cs-CZ" sz="1600" dirty="0" smtClean="0"/>
              <a:t>: koncepční rozvoj projektového řízení na VŠE na úrovni celé instituce, včetně posílení kompetencí řídících pracovníků při řízení projektů a rozvoj efektivního řízení </a:t>
            </a:r>
            <a:r>
              <a:rPr lang="cs-CZ" sz="1600" dirty="0" smtClean="0"/>
              <a:t>organizace</a:t>
            </a:r>
          </a:p>
          <a:p>
            <a:r>
              <a:rPr lang="cs-CZ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Dílčí aktivity</a:t>
            </a:r>
            <a:r>
              <a:rPr lang="cs-CZ" sz="1600" dirty="0"/>
              <a:t>: podpora řídící činnosti proděkana pro rozvoj a vnější vztahy v oblasti administrativy, organizace práce a zpracování informací (2017-2022)</a:t>
            </a:r>
          </a:p>
          <a:p>
            <a:r>
              <a:rPr lang="cs-CZ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Indikátor</a:t>
            </a:r>
            <a:r>
              <a:rPr lang="cs-CZ" sz="1600" dirty="0"/>
              <a:t>: 1 metodický pokyn pro realizaci projektového řízení (9/2022)</a:t>
            </a:r>
          </a:p>
          <a:p>
            <a:r>
              <a:rPr lang="cs-CZ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Výstup</a:t>
            </a:r>
            <a:r>
              <a:rPr lang="cs-CZ" sz="1600" dirty="0"/>
              <a:t>: </a:t>
            </a:r>
          </a:p>
          <a:p>
            <a:pPr lvl="1"/>
            <a:r>
              <a:rPr lang="cs-CZ" dirty="0"/>
              <a:t>1 analýza funkčnosti projektového řízení</a:t>
            </a:r>
          </a:p>
          <a:p>
            <a:pPr lvl="1"/>
            <a:r>
              <a:rPr lang="cs-CZ" dirty="0"/>
              <a:t>5 pracovních návštěv pracovníků akademických institucích po Evropě (1x ročně v letech 2018-2022)</a:t>
            </a:r>
          </a:p>
          <a:p>
            <a:endParaRPr lang="cs-CZ" sz="1600" dirty="0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83229-3694-4C0D-9C26-71C960423776}" type="datetime1">
              <a:rPr lang="en-US" smtClean="0"/>
              <a:t>12/15/2017</a:t>
            </a:fld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006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1600200" y="1568826"/>
            <a:ext cx="9904412" cy="4130722"/>
          </a:xfrm>
        </p:spPr>
        <p:txBody>
          <a:bodyPr>
            <a:normAutofit/>
          </a:bodyPr>
          <a:lstStyle/>
          <a:p>
            <a:r>
              <a:rPr lang="cs-CZ" dirty="0" smtClean="0"/>
              <a:t>Číslo </a:t>
            </a:r>
            <a:r>
              <a:rPr lang="cs-CZ" dirty="0" smtClean="0"/>
              <a:t>a název </a:t>
            </a:r>
            <a:r>
              <a:rPr lang="cs-CZ" dirty="0" smtClean="0"/>
              <a:t>programu </a:t>
            </a:r>
            <a:r>
              <a:rPr lang="cs-CZ" dirty="0" smtClean="0"/>
              <a:t>– 02 Operační program Výzkum, vývoj a vzdělávání</a:t>
            </a:r>
          </a:p>
          <a:p>
            <a:r>
              <a:rPr lang="cs-CZ" dirty="0" smtClean="0"/>
              <a:t>Číslo a název prioritní osy (PO) – 02.2 Rozvoj vysokých škol a lidských zdrojů pro výzkum a vývoj</a:t>
            </a:r>
          </a:p>
          <a:p>
            <a:r>
              <a:rPr lang="cs-CZ" dirty="0" smtClean="0"/>
              <a:t>Číslo a název investiční priority (IP) – 02.2.69 Zlepšování kvality a účinnosti a přístupu k terciárnímu a rovnocennému vzdělávání, zejména v případě znevýhodněných skupin, aby se zvýšila účast a úrovně dosaženého vzdělání</a:t>
            </a:r>
          </a:p>
          <a:p>
            <a:r>
              <a:rPr lang="cs-CZ" dirty="0" smtClean="0"/>
              <a:t>Název projektu – Rozvoj vzdělávací a dalších činností a podpora kvality na VŠE v Praze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83229-3694-4C0D-9C26-71C960423776}" type="datetime1">
              <a:rPr lang="en-US" smtClean="0"/>
              <a:t>12/15/2017</a:t>
            </a:fld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xmlns="" id="{9D2554C8-6336-44E7-BD86-1E5BE75B66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6115" y="5419898"/>
            <a:ext cx="6479771" cy="1438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3352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600201" y="624110"/>
            <a:ext cx="9904412" cy="1280890"/>
          </a:xfrm>
        </p:spPr>
        <p:txBody>
          <a:bodyPr/>
          <a:lstStyle/>
          <a:p>
            <a:r>
              <a:rPr lang="cs-CZ" dirty="0" smtClean="0"/>
              <a:t>Cíle projektu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1600200" y="1515037"/>
            <a:ext cx="9904412" cy="4117075"/>
          </a:xfrm>
        </p:spPr>
        <p:txBody>
          <a:bodyPr/>
          <a:lstStyle/>
          <a:p>
            <a:r>
              <a:rPr lang="cs-CZ" dirty="0" smtClean="0"/>
              <a:t>Specifické cíle: všechny specifické cíle projektu spadají do tematického cíle TC 10 </a:t>
            </a:r>
            <a:r>
              <a:rPr lang="cs-CZ" dirty="0"/>
              <a:t>Investice do vzdělávání, dovedností a celoživotního </a:t>
            </a:r>
            <a:r>
              <a:rPr lang="cs-CZ" dirty="0" smtClean="0"/>
              <a:t>vzdělávání</a:t>
            </a:r>
          </a:p>
          <a:p>
            <a:pPr lvl="1"/>
            <a:r>
              <a:rPr lang="cs-CZ" sz="1800" dirty="0" smtClean="0"/>
              <a:t>SC 1 Zvýšení kvality vzdělávání na vysokých školách a jeho relevance pro potřeby trhu práce (aktivity KA02 – KA08)</a:t>
            </a:r>
          </a:p>
          <a:p>
            <a:pPr lvl="1"/>
            <a:r>
              <a:rPr lang="cs-CZ" sz="1800" dirty="0" smtClean="0"/>
              <a:t>SC 2 Zvýšení účasti studentů se specifickými potřebami, ze </a:t>
            </a:r>
            <a:r>
              <a:rPr lang="cs-CZ" sz="1800" dirty="0" err="1" smtClean="0"/>
              <a:t>socio</a:t>
            </a:r>
            <a:r>
              <a:rPr lang="cs-CZ" sz="1800" dirty="0" smtClean="0"/>
              <a:t>-ekonomicky znevýhodněných skupin a z etnických minorit na vysokoškolském vzdělávání, a snížení studijní neúspěšnosti studentů (aktivita </a:t>
            </a:r>
            <a:r>
              <a:rPr lang="cs-CZ" sz="1800" dirty="0" smtClean="0"/>
              <a:t>KA09, které se FM neúčastní)</a:t>
            </a:r>
            <a:endParaRPr lang="cs-CZ" sz="1800" dirty="0" smtClean="0"/>
          </a:p>
          <a:p>
            <a:pPr lvl="1"/>
            <a:r>
              <a:rPr lang="cs-CZ" sz="1800" dirty="0" smtClean="0"/>
              <a:t>SC 4 Nastavení a rozvoj systému hodnocení a zabezpečení kvality a strategického řízení vysokých škol (aktivity KA10 a KA11)</a:t>
            </a:r>
            <a:endParaRPr lang="cs-CZ" sz="1800" dirty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83229-3694-4C0D-9C26-71C960423776}" type="datetime1">
              <a:rPr lang="en-US" smtClean="0"/>
              <a:t>12/15/2017</a:t>
            </a:fld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877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627095" y="624110"/>
            <a:ext cx="9877518" cy="1280890"/>
          </a:xfrm>
        </p:spPr>
        <p:txBody>
          <a:bodyPr/>
          <a:lstStyle/>
          <a:p>
            <a:r>
              <a:rPr lang="cs-CZ" dirty="0" smtClean="0"/>
              <a:t>Klíčové aktivity projektu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1627095" y="1461249"/>
            <a:ext cx="9877517" cy="5039584"/>
          </a:xfrm>
        </p:spPr>
        <p:txBody>
          <a:bodyPr>
            <a:noAutofit/>
          </a:bodyPr>
          <a:lstStyle/>
          <a:p>
            <a:r>
              <a:rPr lang="cs-CZ" dirty="0" smtClean="0"/>
              <a:t>KA01 </a:t>
            </a:r>
            <a:r>
              <a:rPr lang="cs-CZ" dirty="0" smtClean="0"/>
              <a:t>Řízení projektu</a:t>
            </a:r>
          </a:p>
          <a:p>
            <a:r>
              <a:rPr lang="cs-CZ" dirty="0" smtClean="0"/>
              <a:t>KA02 Vzdělávání zaměstnanců</a:t>
            </a:r>
          </a:p>
          <a:p>
            <a:r>
              <a:rPr lang="cs-CZ" dirty="0" smtClean="0"/>
              <a:t>KA03 Podpora podnikatelství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KA04 Příprava předmětů v cizích jazycích</a:t>
            </a:r>
          </a:p>
          <a:p>
            <a:r>
              <a:rPr lang="cs-CZ" dirty="0" smtClean="0"/>
              <a:t>KA05 Podpora studia (online a dalšími způsoby)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KA06 Rozvoj bakalářských a magisterských studijních programů</a:t>
            </a:r>
          </a:p>
          <a:p>
            <a:r>
              <a:rPr lang="cs-CZ" dirty="0" smtClean="0"/>
              <a:t>KA07 Podpora spolupráce s </a:t>
            </a:r>
            <a:r>
              <a:rPr lang="cs-CZ" dirty="0" err="1" smtClean="0"/>
              <a:t>Alumni</a:t>
            </a:r>
            <a:endParaRPr lang="cs-CZ" dirty="0" smtClean="0"/>
          </a:p>
          <a:p>
            <a:r>
              <a:rPr lang="cs-CZ" dirty="0" smtClean="0"/>
              <a:t>KA08 Internacionalizace vysokoškolského prostředí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KA09 Podpora studentů se specifickými studijními potřebami</a:t>
            </a:r>
          </a:p>
          <a:p>
            <a:r>
              <a:rPr lang="cs-CZ" dirty="0" smtClean="0"/>
              <a:t>KA10 Tvorba systému řízení a zvyšování kvality, příprava akreditací</a:t>
            </a:r>
          </a:p>
          <a:p>
            <a:r>
              <a:rPr lang="cs-CZ" dirty="0" smtClean="0"/>
              <a:t>KA11 Efektivní a projektové </a:t>
            </a:r>
            <a:r>
              <a:rPr lang="cs-CZ" dirty="0" smtClean="0"/>
              <a:t>řízení</a:t>
            </a:r>
          </a:p>
          <a:p>
            <a:pPr marL="0" indent="0">
              <a:buNone/>
            </a:pPr>
            <a:r>
              <a:rPr lang="cs-CZ" b="1" dirty="0" smtClean="0"/>
              <a:t>Pozn.:</a:t>
            </a:r>
            <a:r>
              <a:rPr lang="cs-CZ" dirty="0" smtClean="0"/>
              <a:t> Červeně zvýrazněných klíčových aktivit se Fakulta managementu neúčastní.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83229-3694-4C0D-9C26-71C960423776}" type="datetime1">
              <a:rPr lang="en-US" smtClean="0"/>
              <a:t>12/15/2017</a:t>
            </a:fld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259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613647" y="624110"/>
            <a:ext cx="9890965" cy="1280890"/>
          </a:xfrm>
        </p:spPr>
        <p:txBody>
          <a:bodyPr/>
          <a:lstStyle/>
          <a:p>
            <a:r>
              <a:rPr lang="cs-CZ" dirty="0" smtClean="0"/>
              <a:t>Cíle, výstupy a indikátory </a:t>
            </a:r>
            <a:r>
              <a:rPr lang="cs-CZ" dirty="0" smtClean="0"/>
              <a:t>projektu v rámci jednotlivých klíčových aktivit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1613647" y="1985682"/>
            <a:ext cx="9890965" cy="4138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KA01 Řízení projektu</a:t>
            </a:r>
          </a:p>
          <a:p>
            <a:r>
              <a:rPr lang="cs-CZ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Zapojené osoby</a:t>
            </a:r>
            <a:r>
              <a:rPr lang="cs-CZ" sz="1600" dirty="0" smtClean="0"/>
              <a:t>: Malec, Vinšová, Bednářová, Fučíková, Perlová, </a:t>
            </a:r>
            <a:r>
              <a:rPr lang="cs-CZ" sz="1600" dirty="0" err="1" smtClean="0"/>
              <a:t>Tischlerová</a:t>
            </a:r>
            <a:endParaRPr lang="cs-CZ" sz="1600" dirty="0" smtClean="0"/>
          </a:p>
          <a:p>
            <a:r>
              <a:rPr lang="cs-CZ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Harmonogram</a:t>
            </a:r>
            <a:r>
              <a:rPr lang="cs-CZ" sz="1600" dirty="0" smtClean="0"/>
              <a:t>: 6/2017 – 12/2022</a:t>
            </a:r>
          </a:p>
          <a:p>
            <a:r>
              <a:rPr lang="cs-CZ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Popis</a:t>
            </a:r>
            <a:r>
              <a:rPr lang="cs-CZ" sz="1600" dirty="0" smtClean="0"/>
              <a:t>: fakultní část administrace a koordinace, fakultní režie</a:t>
            </a:r>
          </a:p>
          <a:p>
            <a:r>
              <a:rPr lang="cs-CZ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Cíl</a:t>
            </a:r>
            <a:r>
              <a:rPr lang="cs-CZ" sz="1600" dirty="0" smtClean="0"/>
              <a:t>: </a:t>
            </a:r>
            <a:r>
              <a:rPr lang="cs-CZ" sz="1600" dirty="0"/>
              <a:t>z</a:t>
            </a:r>
            <a:r>
              <a:rPr lang="cs-CZ" sz="1600" dirty="0" smtClean="0"/>
              <a:t>ajištění plánování, realizace a kontroly všech činností, které projekt obsahuje v takovém rozsahu a kvalitě, aby byly naplněny cíle projektu, dodržen harmonogram, rozsah, rozpočet, kvalita a jištěny všechny potřebné výstupy při zohlednění omezení, včetně identifikace a řízení rizik</a:t>
            </a:r>
          </a:p>
          <a:p>
            <a:r>
              <a:rPr lang="cs-CZ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Výstup</a:t>
            </a:r>
            <a:r>
              <a:rPr lang="cs-CZ" sz="1600" dirty="0"/>
              <a:t>: </a:t>
            </a:r>
            <a:r>
              <a:rPr lang="cs-CZ" sz="1600" dirty="0" smtClean="0"/>
              <a:t>fakultní </a:t>
            </a:r>
            <a:r>
              <a:rPr lang="cs-CZ" sz="1600" dirty="0"/>
              <a:t>části dokumentace </a:t>
            </a:r>
            <a:r>
              <a:rPr lang="cs-CZ" sz="1600" dirty="0" smtClean="0"/>
              <a:t>(výkazy práce a docházka, </a:t>
            </a:r>
            <a:r>
              <a:rPr lang="cs-CZ" sz="1600" dirty="0"/>
              <a:t>schůzky a zápisy, včetně prezenčních listin, karet účastníků, výstupů projektu, dokladů k monitorovacím indikátorům, portfolií pedagogů/jiných portfolií, popisu využití poznatků ze vzdělávacích aktivit v </a:t>
            </a:r>
            <a:r>
              <a:rPr lang="cs-CZ" sz="1600" dirty="0" smtClean="0"/>
              <a:t>praxi, </a:t>
            </a:r>
            <a:r>
              <a:rPr lang="cs-CZ" sz="1600" dirty="0"/>
              <a:t>fotodokumentace </a:t>
            </a:r>
            <a:r>
              <a:rPr lang="cs-CZ" sz="1600" dirty="0" smtClean="0"/>
              <a:t>aktivit); </a:t>
            </a:r>
            <a:r>
              <a:rPr lang="cs-CZ" sz="1600" dirty="0"/>
              <a:t>koordinace plánu fakultní části projektu, status reporty </a:t>
            </a:r>
            <a:r>
              <a:rPr lang="cs-CZ" sz="1600" dirty="0" smtClean="0"/>
              <a:t>za fakultu</a:t>
            </a:r>
            <a:r>
              <a:rPr lang="cs-CZ" sz="1600" dirty="0"/>
              <a:t>, fakultní část </a:t>
            </a:r>
            <a:r>
              <a:rPr lang="cs-CZ" sz="1600" dirty="0" err="1"/>
              <a:t>ZoR</a:t>
            </a:r>
            <a:r>
              <a:rPr lang="cs-CZ" sz="1600" dirty="0"/>
              <a:t> a ŽOP, </a:t>
            </a:r>
            <a:r>
              <a:rPr lang="cs-CZ" sz="1600" dirty="0" smtClean="0"/>
              <a:t>další zprávy 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83229-3694-4C0D-9C26-71C960423776}" type="datetime1">
              <a:rPr lang="en-US" smtClean="0"/>
              <a:t>12/15/2017</a:t>
            </a:fld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7984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1613647" y="594954"/>
            <a:ext cx="9894248" cy="5720681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sz="1900" b="1" dirty="0" smtClean="0">
                <a:solidFill>
                  <a:schemeClr val="accent1">
                    <a:lumMod val="75000"/>
                  </a:schemeClr>
                </a:solidFill>
              </a:rPr>
              <a:t>KA02 Vzdělávání zaměstnanců</a:t>
            </a:r>
          </a:p>
          <a:p>
            <a:r>
              <a:rPr lang="cs-CZ" sz="1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Zapojené osoby</a:t>
            </a:r>
            <a:r>
              <a:rPr lang="cs-CZ" sz="1700" dirty="0" smtClean="0"/>
              <a:t>: Balgová, </a:t>
            </a:r>
            <a:r>
              <a:rPr lang="cs-CZ" sz="1700" dirty="0" err="1" smtClean="0"/>
              <a:t>Riley</a:t>
            </a:r>
            <a:r>
              <a:rPr lang="cs-CZ" sz="1700" dirty="0" smtClean="0"/>
              <a:t>, akademičtí pracovníci</a:t>
            </a:r>
          </a:p>
          <a:p>
            <a:r>
              <a:rPr lang="cs-CZ" sz="1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Harmonogram</a:t>
            </a:r>
            <a:r>
              <a:rPr lang="cs-CZ" sz="1700" dirty="0" smtClean="0"/>
              <a:t>: 7/2017 – 12/2022</a:t>
            </a:r>
          </a:p>
          <a:p>
            <a:r>
              <a:rPr lang="cs-CZ" sz="1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Popis</a:t>
            </a:r>
            <a:r>
              <a:rPr lang="cs-CZ" sz="1700" dirty="0" smtClean="0"/>
              <a:t>: </a:t>
            </a:r>
            <a:r>
              <a:rPr lang="cs-CZ" sz="1700" dirty="0"/>
              <a:t>zajištění vzdělávacích interních a externích </a:t>
            </a:r>
            <a:r>
              <a:rPr lang="cs-CZ" sz="1700" dirty="0" smtClean="0"/>
              <a:t>akcí (bude využit hodnotící dotazník distribuovaný účastníkům akcí), </a:t>
            </a:r>
            <a:r>
              <a:rPr lang="cs-CZ" sz="1700" dirty="0"/>
              <a:t>analýza vzdělávacích </a:t>
            </a:r>
            <a:r>
              <a:rPr lang="cs-CZ" sz="1700" dirty="0" smtClean="0"/>
              <a:t>potřeb, </a:t>
            </a:r>
            <a:r>
              <a:rPr lang="cs-CZ" sz="1700" dirty="0"/>
              <a:t>vytvoření obsahu a struktury nových interních kurzů ke zlepšení pedagogických, analytických a dalších dovedností </a:t>
            </a:r>
            <a:endParaRPr lang="cs-CZ" sz="1700" dirty="0" smtClean="0"/>
          </a:p>
          <a:p>
            <a:r>
              <a:rPr lang="cs-CZ" sz="1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Cíl</a:t>
            </a:r>
            <a:r>
              <a:rPr lang="cs-CZ" sz="1700" dirty="0" smtClean="0"/>
              <a:t>: reflektovat nejnovější zkušenosti a poznatky z různých oblastí vzdělávání a přispět ke zvyšování kvality výuky za pomoci personálního rozvoje zaměstnanců, nově získané zkušenosti a dovednosti pracovníků budou přeneseny ke studentům ve všech formách studia (hodnoceno zpětnou vazbou) pomocí nových předmětů, programů, studijních opor, ale i v oblasti řízení </a:t>
            </a:r>
            <a:r>
              <a:rPr lang="cs-CZ" sz="1700" dirty="0" smtClean="0"/>
              <a:t>VŠ</a:t>
            </a:r>
          </a:p>
          <a:p>
            <a:r>
              <a:rPr lang="cs-CZ" sz="1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Dílčí aktivity</a:t>
            </a:r>
            <a:r>
              <a:rPr lang="cs-CZ" sz="1700" dirty="0"/>
              <a:t>:</a:t>
            </a:r>
          </a:p>
          <a:p>
            <a:pPr lvl="1"/>
            <a:r>
              <a:rPr lang="cs-CZ" sz="1700" dirty="0"/>
              <a:t>Analýza vzdělávacích aktivit pro podporu zvyšování kvalifikace a pedagogické kompetence AP(2017-2018)</a:t>
            </a:r>
          </a:p>
          <a:p>
            <a:pPr lvl="1"/>
            <a:r>
              <a:rPr lang="cs-CZ" sz="1700" dirty="0"/>
              <a:t>Podpora účasti na vzdělávacích aktivitách pro AP(školení, semináře, kurzy, workshopy), realizace interních školení pro AP, zvyšování kompetencí a kvalifikace AP v oblasti strategického, finančního a projektového řízení a péče o rozvoj lidských zdrojů (2017-2022)</a:t>
            </a:r>
          </a:p>
          <a:p>
            <a:pPr lvl="1"/>
            <a:r>
              <a:rPr lang="cs-CZ" sz="1700" dirty="0"/>
              <a:t>Realizace jazykového kurzu pro AP vedoucí k získání mezinárodního certifikátu (2017-2022</a:t>
            </a:r>
            <a:r>
              <a:rPr lang="cs-CZ" sz="1700" dirty="0" smtClean="0"/>
              <a:t>)</a:t>
            </a:r>
            <a:endParaRPr lang="cs-CZ" sz="17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83229-3694-4C0D-9C26-71C960423776}" type="datetime1">
              <a:rPr lang="en-US" smtClean="0"/>
              <a:t>12/15/2017</a:t>
            </a:fld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6213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1613647" y="600636"/>
            <a:ext cx="9894248" cy="4125532"/>
          </a:xfrm>
        </p:spPr>
        <p:txBody>
          <a:bodyPr>
            <a:normAutofit/>
          </a:bodyPr>
          <a:lstStyle/>
          <a:p>
            <a:r>
              <a:rPr lang="cs-CZ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Indikátor</a:t>
            </a:r>
            <a:r>
              <a:rPr lang="cs-CZ" sz="1600" dirty="0" smtClean="0"/>
              <a:t>: 30 podpořených pracovníků VŠ, kteří v praxi uplatňují nově získané dovednosti (celkem 114 </a:t>
            </a:r>
            <a:r>
              <a:rPr lang="cs-CZ" sz="1600" dirty="0" err="1" smtClean="0"/>
              <a:t>člověko</a:t>
            </a:r>
            <a:r>
              <a:rPr lang="cs-CZ" sz="1600" dirty="0" smtClean="0"/>
              <a:t>-školení), do konce roku 2018 musí být podpořeno 9 pracovníků, každý 80 hodin</a:t>
            </a:r>
          </a:p>
          <a:p>
            <a:r>
              <a:rPr lang="cs-CZ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Výstup</a:t>
            </a:r>
            <a:r>
              <a:rPr lang="cs-CZ" sz="1600" dirty="0" smtClean="0"/>
              <a:t>: zpracovaná analýza vzdělávacích aktivit; realizované vzdělávací aktivity</a:t>
            </a:r>
            <a:endParaRPr lang="cs-CZ" sz="16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83229-3694-4C0D-9C26-71C960423776}" type="datetime1">
              <a:rPr lang="en-US" smtClean="0"/>
              <a:t>12/15/2017</a:t>
            </a:fld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4542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1613647" y="573740"/>
            <a:ext cx="9894248" cy="628426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sz="2300" b="1" dirty="0" smtClean="0">
                <a:solidFill>
                  <a:schemeClr val="accent1">
                    <a:lumMod val="75000"/>
                  </a:schemeClr>
                </a:solidFill>
              </a:rPr>
              <a:t>KA03 Podpora podnikatelství</a:t>
            </a:r>
          </a:p>
          <a:p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Zapojené osoby</a:t>
            </a:r>
            <a:r>
              <a:rPr lang="cs-CZ" sz="2000" dirty="0" smtClean="0"/>
              <a:t>: Bártová, Stejskalová</a:t>
            </a:r>
          </a:p>
          <a:p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Harmonogram</a:t>
            </a:r>
            <a:r>
              <a:rPr lang="cs-CZ" sz="2000" dirty="0" smtClean="0"/>
              <a:t>: 7/2017 – 12/2022</a:t>
            </a:r>
          </a:p>
          <a:p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Popis</a:t>
            </a:r>
            <a:r>
              <a:rPr lang="cs-CZ" sz="2000" dirty="0" smtClean="0"/>
              <a:t>: </a:t>
            </a:r>
            <a:r>
              <a:rPr lang="cs-CZ" sz="2000" dirty="0"/>
              <a:t>z</a:t>
            </a:r>
            <a:r>
              <a:rPr lang="cs-CZ" sz="2000" dirty="0" smtClean="0"/>
              <a:t>ajištění </a:t>
            </a:r>
            <a:r>
              <a:rPr lang="cs-CZ" sz="2000" dirty="0"/>
              <a:t>odborných </a:t>
            </a:r>
            <a:r>
              <a:rPr lang="cs-CZ" sz="2000" dirty="0" smtClean="0"/>
              <a:t>workshopů, exkurzí</a:t>
            </a:r>
            <a:r>
              <a:rPr lang="cs-CZ" sz="2000" dirty="0"/>
              <a:t> </a:t>
            </a:r>
            <a:r>
              <a:rPr lang="cs-CZ" sz="2000" dirty="0" smtClean="0"/>
              <a:t>a praxí, </a:t>
            </a:r>
            <a:r>
              <a:rPr lang="cs-CZ" sz="2000" dirty="0"/>
              <a:t>r</a:t>
            </a:r>
            <a:r>
              <a:rPr lang="cs-CZ" sz="2000" dirty="0" smtClean="0"/>
              <a:t>ealizace </a:t>
            </a:r>
            <a:r>
              <a:rPr lang="cs-CZ" sz="2000" dirty="0"/>
              <a:t>studentských odborných soutěží, komunikace s JVTP </a:t>
            </a:r>
            <a:endParaRPr lang="cs-CZ" sz="2000" dirty="0" smtClean="0"/>
          </a:p>
          <a:p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Cíl</a:t>
            </a:r>
            <a:r>
              <a:rPr lang="cs-CZ" sz="2000" dirty="0" smtClean="0"/>
              <a:t>: zvyšování konkurenceschopnosti absolventů v národním i mezinárodním měřítku, zvyšování synergického efektu spolupráce, transfer znalostí mezi VŠE a jejím okolím; rozvoj možností podpory a zvyšování kompetencí a připravenosti studentů při přechodu na pracovní trh; zkvalitnění dosavadního systému zajišťování praxí a posílení vztahů mezi VŠE a jejím vnějším prostředím</a:t>
            </a:r>
          </a:p>
          <a:p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Dílčí aktivity</a:t>
            </a:r>
            <a:r>
              <a:rPr lang="cs-CZ" sz="2000" dirty="0" smtClean="0"/>
              <a:t>: </a:t>
            </a:r>
          </a:p>
          <a:p>
            <a:pPr lvl="1"/>
            <a:r>
              <a:rPr lang="cs-CZ" sz="2000" dirty="0" smtClean="0"/>
              <a:t>Navázání spolupráce s JVTP na realizaci soutěže studentských odborných prací (2017 – 2022)</a:t>
            </a:r>
          </a:p>
          <a:p>
            <a:pPr lvl="1"/>
            <a:r>
              <a:rPr lang="cs-CZ" sz="2000" dirty="0" smtClean="0"/>
              <a:t>Spolupráce s RPC a JVTP na přenosu zkušeností z praxe studentům, zajištění odborných exkurzí a workshopů pro studenty u organizací z praxe (2017-2022</a:t>
            </a:r>
            <a:r>
              <a:rPr lang="cs-CZ" sz="2000" dirty="0" smtClean="0"/>
              <a:t>)</a:t>
            </a:r>
          </a:p>
          <a:p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Indikátor</a:t>
            </a:r>
            <a:r>
              <a:rPr lang="cs-CZ" sz="2000" dirty="0"/>
              <a:t>: není</a:t>
            </a:r>
          </a:p>
          <a:p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Výstup</a:t>
            </a:r>
            <a:r>
              <a:rPr lang="cs-CZ" sz="2000" dirty="0"/>
              <a:t>:</a:t>
            </a:r>
            <a:r>
              <a:rPr lang="pl-PL" sz="2000" dirty="0"/>
              <a:t> </a:t>
            </a:r>
          </a:p>
          <a:p>
            <a:pPr lvl="1"/>
            <a:r>
              <a:rPr lang="pl-PL" sz="2000" dirty="0"/>
              <a:t>30 zapojených odborníků z praxe</a:t>
            </a:r>
          </a:p>
          <a:p>
            <a:pPr lvl="1"/>
            <a:r>
              <a:rPr lang="cs-CZ" sz="2000" dirty="0"/>
              <a:t>5 workshopů za celý projekt, tj. 1 workshop za rok (bude probíhat vždy ve 4.Q)</a:t>
            </a:r>
          </a:p>
          <a:p>
            <a:pPr lvl="1"/>
            <a:r>
              <a:rPr lang="cs-CZ" sz="2000" dirty="0"/>
              <a:t>200 podpořených studentů za workshopy i exkurze</a:t>
            </a:r>
          </a:p>
          <a:p>
            <a:pPr lvl="1"/>
            <a:r>
              <a:rPr lang="cs-CZ" sz="2000" dirty="0"/>
              <a:t>20 exkurzí (budou probíhat vždy ve 2. a 4.Q)</a:t>
            </a:r>
          </a:p>
          <a:p>
            <a:pPr lvl="1"/>
            <a:r>
              <a:rPr lang="cs-CZ" sz="2000" dirty="0"/>
              <a:t>1 navázaná spoluprací s JVTP  </a:t>
            </a:r>
          </a:p>
          <a:p>
            <a:pPr lvl="1"/>
            <a:endParaRPr lang="cs-CZ" dirty="0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83229-3694-4C0D-9C26-71C960423776}" type="datetime1">
              <a:rPr lang="en-US" smtClean="0"/>
              <a:t>12/15/2017</a:t>
            </a:fld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7186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1613647" y="573740"/>
            <a:ext cx="9894248" cy="628425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1900" b="1" dirty="0" smtClean="0">
                <a:solidFill>
                  <a:schemeClr val="accent1">
                    <a:lumMod val="75000"/>
                  </a:schemeClr>
                </a:solidFill>
              </a:rPr>
              <a:t>KA05 Podpora studia (online a dalšími způsoby)</a:t>
            </a:r>
          </a:p>
          <a:p>
            <a:r>
              <a:rPr lang="cs-CZ" sz="1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Zapojené osoby</a:t>
            </a:r>
            <a:r>
              <a:rPr lang="cs-CZ" sz="1700" dirty="0" smtClean="0"/>
              <a:t>: Přibil, akademičtí pracovníci, </a:t>
            </a:r>
            <a:r>
              <a:rPr lang="cs-CZ" sz="1700" dirty="0" smtClean="0"/>
              <a:t>IT </a:t>
            </a:r>
            <a:r>
              <a:rPr lang="cs-CZ" sz="1700" dirty="0" smtClean="0"/>
              <a:t>specialista na implementaci specializovaného </a:t>
            </a:r>
            <a:r>
              <a:rPr lang="cs-CZ" sz="1700" dirty="0" smtClean="0"/>
              <a:t>SW</a:t>
            </a:r>
            <a:endParaRPr lang="cs-CZ" sz="1700" dirty="0" smtClean="0"/>
          </a:p>
          <a:p>
            <a:r>
              <a:rPr lang="cs-CZ" sz="1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Harmonogram</a:t>
            </a:r>
            <a:r>
              <a:rPr lang="cs-CZ" sz="1700" dirty="0" smtClean="0"/>
              <a:t>: 7/2017-12/2022</a:t>
            </a:r>
          </a:p>
          <a:p>
            <a:r>
              <a:rPr lang="cs-CZ" sz="1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Popis</a:t>
            </a:r>
            <a:r>
              <a:rPr lang="cs-CZ" sz="1700" dirty="0" smtClean="0"/>
              <a:t>: </a:t>
            </a:r>
            <a:r>
              <a:rPr lang="cs-CZ" sz="1700" dirty="0"/>
              <a:t>kontrola kvality očekávaných </a:t>
            </a:r>
            <a:r>
              <a:rPr lang="cs-CZ" sz="1700" dirty="0" smtClean="0"/>
              <a:t>výstupů, </a:t>
            </a:r>
            <a:r>
              <a:rPr lang="cs-CZ" sz="1700" dirty="0"/>
              <a:t>implementace specializovaného </a:t>
            </a:r>
            <a:r>
              <a:rPr lang="cs-CZ" sz="1700" dirty="0" smtClean="0"/>
              <a:t>software, </a:t>
            </a:r>
            <a:r>
              <a:rPr lang="cs-CZ" sz="1700" dirty="0"/>
              <a:t>autorské příspěvky za tvorbu studijních opor včetně elektronických, podklady pro nové výukové metody  </a:t>
            </a:r>
            <a:endParaRPr lang="cs-CZ" sz="1700" dirty="0" smtClean="0"/>
          </a:p>
          <a:p>
            <a:r>
              <a:rPr lang="cs-CZ" sz="1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Cíl</a:t>
            </a:r>
            <a:r>
              <a:rPr lang="cs-CZ" sz="1700" dirty="0" smtClean="0"/>
              <a:t>: vytvořit moderní učební pomůcky a tím zvýšit kvalitu poskytovaného vzdělávání, podpořit zvyšování úspěšnosti studia a umožnit lepší připravenost absolventů pro </a:t>
            </a:r>
            <a:r>
              <a:rPr lang="cs-CZ" sz="1700" dirty="0" smtClean="0"/>
              <a:t>praxi</a:t>
            </a:r>
          </a:p>
          <a:p>
            <a:r>
              <a:rPr lang="cs-CZ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Dílčí aktivity</a:t>
            </a:r>
            <a:r>
              <a:rPr lang="cs-CZ" sz="1900" dirty="0"/>
              <a:t>: </a:t>
            </a:r>
          </a:p>
          <a:p>
            <a:pPr lvl="1"/>
            <a:r>
              <a:rPr lang="cs-CZ" sz="1700" dirty="0"/>
              <a:t>Analýza poptávky po modernizaci softwarového vybavení při zajištění výuky u konkrétních modulů (2017-2018)</a:t>
            </a:r>
          </a:p>
          <a:p>
            <a:pPr lvl="1"/>
            <a:r>
              <a:rPr lang="cs-CZ" sz="1700" dirty="0"/>
              <a:t>Analýza nabídky vhodného softwaru v níže uvedených kategoriích (2018-2019)</a:t>
            </a:r>
          </a:p>
          <a:p>
            <a:pPr lvl="1"/>
            <a:r>
              <a:rPr lang="cs-CZ" sz="1700" dirty="0"/>
              <a:t>Nákup softwaru umožňujícího simulace reálných manažerských problémů ve výuce (2019)</a:t>
            </a:r>
          </a:p>
          <a:p>
            <a:pPr lvl="1"/>
            <a:r>
              <a:rPr lang="cs-CZ" sz="1700" dirty="0"/>
              <a:t>Nákup softwaru zvyšujícího jazykové kompetence studentů (2019)</a:t>
            </a:r>
          </a:p>
          <a:p>
            <a:pPr lvl="1"/>
            <a:r>
              <a:rPr lang="cs-CZ" sz="1700" dirty="0"/>
              <a:t>Nákup licencí pro užívání softwaru spadajícího do kategorie podnikových informačních systémů (2019)</a:t>
            </a:r>
          </a:p>
          <a:p>
            <a:pPr lvl="1"/>
            <a:r>
              <a:rPr lang="cs-CZ" sz="1700" dirty="0"/>
              <a:t>Vytvoření studijních podpor pro kombinované vzdělávání v audiovizuální a textové podobě (2017-2021)</a:t>
            </a:r>
          </a:p>
          <a:p>
            <a:pPr lvl="1"/>
            <a:r>
              <a:rPr lang="cs-CZ" sz="1700" dirty="0"/>
              <a:t>Vytvoření interaktivní pomůcky pro vzdělávání nahrazující cvičení v prezenční formě studia (2017-2019)</a:t>
            </a:r>
          </a:p>
          <a:p>
            <a:pPr lvl="1"/>
            <a:r>
              <a:rPr lang="cs-CZ" sz="1700" dirty="0"/>
              <a:t>Nákup e-</a:t>
            </a:r>
            <a:r>
              <a:rPr lang="cs-CZ" sz="1700" dirty="0" err="1"/>
              <a:t>learning</a:t>
            </a:r>
            <a:r>
              <a:rPr lang="cs-CZ" sz="1700" dirty="0"/>
              <a:t> softwaru podporujícího kombinované vzdělávání (2018-2019)</a:t>
            </a:r>
          </a:p>
          <a:p>
            <a:endParaRPr lang="cs-CZ" sz="1600" dirty="0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83229-3694-4C0D-9C26-71C960423776}" type="datetime1">
              <a:rPr lang="en-US" smtClean="0"/>
              <a:t>12/15/2017</a:t>
            </a:fld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8432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ébla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952</TotalTime>
  <Words>2040</Words>
  <Application>Microsoft Office PowerPoint</Application>
  <PresentationFormat>Širokoúhlá obrazovka</PresentationFormat>
  <Paragraphs>196</Paragraphs>
  <Slides>17</Slides>
  <Notes>17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Arial</vt:lpstr>
      <vt:lpstr>Calibri</vt:lpstr>
      <vt:lpstr>Century Gothic</vt:lpstr>
      <vt:lpstr>Wingdings 3</vt:lpstr>
      <vt:lpstr>Stébla</vt:lpstr>
      <vt:lpstr>Projekt OP VVV</vt:lpstr>
      <vt:lpstr>Prezentace aplikace PowerPoint</vt:lpstr>
      <vt:lpstr>Cíle projektu</vt:lpstr>
      <vt:lpstr>Klíčové aktivity projektu</vt:lpstr>
      <vt:lpstr>Cíle, výstupy a indikátory projektu v rámci jednotlivých klíčových aktivit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Koordinační schůzka realizačního týmu projektu OP VVV</dc:title>
  <dc:creator>Tereza Vinšová</dc:creator>
  <cp:lastModifiedBy>Tereza Vinšová</cp:lastModifiedBy>
  <cp:revision>57</cp:revision>
  <dcterms:created xsi:type="dcterms:W3CDTF">2017-09-06T10:51:44Z</dcterms:created>
  <dcterms:modified xsi:type="dcterms:W3CDTF">2017-12-15T09:45:45Z</dcterms:modified>
</cp:coreProperties>
</file>